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8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651760" cy="51435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606040" y="0"/>
            <a:ext cx="73152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679192" y="0"/>
            <a:ext cx="6464808" cy="5029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679192" y="502920"/>
            <a:ext cx="6464808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411480"/>
            <a:ext cx="1828800" cy="1828800"/>
          </a:xfrm>
          <a:prstGeom prst="ellipse">
            <a:avLst/>
          </a:prstGeom>
          <a:solidFill>
            <a:srgbClr val="14A0A4"/>
          </a:solidFill>
          <a:ln w="25400">
            <a:solidFill>
              <a:srgbClr val="FFFFFF"/>
            </a:solidFill>
            <a:prstDash val="solid"/>
          </a:ln>
        </p:spPr>
      </p:sp>
      <p:pic>
        <p:nvPicPr>
          <p:cNvPr id="8" name="Image 0" descr="/home/claude/bio_slide/photo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411480"/>
            <a:ext cx="1828800" cy="182880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274320" y="2377440"/>
            <a:ext cx="2103120" cy="38404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74320" y="2377440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NIMHANS, Bengaluru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137160" y="28803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00" kern="0" dirty="0">
                <a:solidFill>
                  <a:srgbClr val="E8A020"/>
                </a:solidFill>
              </a:rPr>
              <a:t>CREDENTIALS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137160" y="310896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750" dirty="0">
                <a:solidFill>
                  <a:srgbClr val="C8D8E4"/>
                </a:solidFill>
              </a:rPr>
              <a:t>MBBS – MKCG Govt Medical College, Odisha</a:t>
            </a:r>
            <a:endParaRPr lang="en-US" sz="750" dirty="0"/>
          </a:p>
          <a:p>
            <a:pPr algn="l" indent="0" marL="0">
              <a:spcAft>
                <a:spcPts val="300"/>
              </a:spcAft>
              <a:buNone/>
            </a:pPr>
            <a:r>
              <a:rPr lang="en-US" sz="750" dirty="0">
                <a:solidFill>
                  <a:srgbClr val="C8D8E4"/>
                </a:solidFill>
              </a:rPr>
              <a:t>MD Psychiatry – PGIMER, Chandigarh</a:t>
            </a:r>
            <a:endParaRPr lang="en-US" sz="750" dirty="0"/>
          </a:p>
          <a:p>
            <a:pPr algn="l" indent="0" marL="0">
              <a:spcAft>
                <a:spcPts val="300"/>
              </a:spcAft>
              <a:buNone/>
            </a:pPr>
            <a:r>
              <a:rPr lang="en-US" sz="750" dirty="0">
                <a:solidFill>
                  <a:srgbClr val="C8D8E4"/>
                </a:solidFill>
              </a:rPr>
              <a:t>DNB Psychiatry – NBE, New Delhi</a:t>
            </a:r>
            <a:endParaRPr lang="en-US" sz="750" dirty="0"/>
          </a:p>
          <a:p>
            <a:pPr algn="l" indent="0" marL="0">
              <a:spcAft>
                <a:spcPts val="300"/>
              </a:spcAft>
              <a:buNone/>
            </a:pPr>
            <a:r>
              <a:rPr lang="en-US" sz="750" dirty="0">
                <a:solidFill>
                  <a:srgbClr val="C8D8E4"/>
                </a:solidFill>
              </a:rPr>
              <a:t>Fellowship in Telehealth – ECHO Institute, UNM, USA</a:t>
            </a:r>
            <a:endParaRPr lang="en-US" sz="750" dirty="0"/>
          </a:p>
        </p:txBody>
      </p:sp>
      <p:sp>
        <p:nvSpPr>
          <p:cNvPr id="13" name="Text 10"/>
          <p:cNvSpPr/>
          <p:nvPr/>
        </p:nvSpPr>
        <p:spPr>
          <a:xfrm>
            <a:off x="2788920" y="6400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DDEEF8"/>
                </a:solidFill>
              </a:rPr>
              <a:t>Speaker Profile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2788920" y="621792"/>
            <a:ext cx="6126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2E4A"/>
                </a:solidFill>
              </a:rPr>
              <a:t>Dr. Prabhat Kumar Chand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2788920" y="1133856"/>
            <a:ext cx="6126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0D7377"/>
                </a:solidFill>
              </a:rPr>
              <a:t>Professor of Psychiatry &amp; Head, Centre for Addiction Medicine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2788920" y="1508760"/>
            <a:ext cx="6126480" cy="0"/>
          </a:xfrm>
          <a:prstGeom prst="line">
            <a:avLst/>
          </a:prstGeom>
          <a:noFill/>
          <a:ln w="9525">
            <a:solidFill>
              <a:srgbClr val="C5D5DC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788920" y="160020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150" kern="0" dirty="0">
                <a:solidFill>
                  <a:srgbClr val="0D7377"/>
                </a:solidFill>
              </a:rPr>
              <a:t>AREAS OF EXPERTISE</a:t>
            </a:r>
            <a:endParaRPr lang="en-US" sz="750" dirty="0"/>
          </a:p>
        </p:txBody>
      </p:sp>
      <p:sp>
        <p:nvSpPr>
          <p:cNvPr id="18" name="Text 15"/>
          <p:cNvSpPr/>
          <p:nvPr/>
        </p:nvSpPr>
        <p:spPr>
          <a:xfrm>
            <a:off x="2788920" y="1847088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A2E4A"/>
                </a:solidFill>
              </a:rPr>
              <a:t>Addiction Medicine &amp; Opioid Use Disorder</a:t>
            </a:r>
            <a:endParaRPr lang="en-US" sz="900" dirty="0"/>
          </a:p>
          <a:p>
            <a:pPr algn="l"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A2E4A"/>
                </a:solidFill>
              </a:rPr>
              <a:t>Digital Health &amp; Telehealth Innovation</a:t>
            </a:r>
            <a:endParaRPr lang="en-US" sz="900" dirty="0"/>
          </a:p>
          <a:p>
            <a:pPr algn="l"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A2E4A"/>
                </a:solidFill>
              </a:rPr>
              <a:t>Capacity Building &amp; Medical Education</a:t>
            </a:r>
            <a:endParaRPr lang="en-US" sz="900" dirty="0"/>
          </a:p>
          <a:p>
            <a:pPr algn="l"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A2E4A"/>
                </a:solidFill>
              </a:rPr>
              <a:t>Healthcare Professional Wellness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2788920" y="283464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150" kern="0" dirty="0">
                <a:solidFill>
                  <a:srgbClr val="0D7377"/>
                </a:solidFill>
              </a:rPr>
              <a:t>DIGITAL HEALTH ECOSYSTEM</a:t>
            </a:r>
            <a:endParaRPr lang="en-US" sz="750" dirty="0"/>
          </a:p>
        </p:txBody>
      </p:sp>
      <p:sp>
        <p:nvSpPr>
          <p:cNvPr id="20" name="Shape 17"/>
          <p:cNvSpPr/>
          <p:nvPr/>
        </p:nvSpPr>
        <p:spPr>
          <a:xfrm>
            <a:off x="2788920" y="3136392"/>
            <a:ext cx="91440" cy="9144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944368" y="3090672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A2E4A"/>
                </a:solidFill>
              </a:rPr>
              <a:t>NIMHANS ECHO (2014) — </a:t>
            </a:r>
            <a:pPr algn="l" indent="0" marL="0">
              <a:buNone/>
            </a:pPr>
            <a:r>
              <a:rPr lang="en-US" sz="850" dirty="0">
                <a:solidFill>
                  <a:srgbClr val="6B7E8E"/>
                </a:solidFill>
              </a:rPr>
              <a:t>Virtual mentoring network – 10,000+ HCPs trained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2788920" y="3483864"/>
            <a:ext cx="91440" cy="9144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2944368" y="3438144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A2E4A"/>
                </a:solidFill>
              </a:rPr>
              <a:t>NIMHANS eLearning (2023) — </a:t>
            </a:r>
            <a:pPr algn="l" indent="0" marL="0">
              <a:buNone/>
            </a:pPr>
            <a:r>
              <a:rPr lang="en-US" sz="850" dirty="0">
                <a:solidFill>
                  <a:srgbClr val="6B7E8E"/>
                </a:solidFill>
              </a:rPr>
              <a:t>Global certificate courses – 5,000+ learners</a:t>
            </a:r>
            <a:endParaRPr lang="en-US" sz="850" dirty="0"/>
          </a:p>
        </p:txBody>
      </p:sp>
      <p:sp>
        <p:nvSpPr>
          <p:cNvPr id="24" name="Shape 21"/>
          <p:cNvSpPr/>
          <p:nvPr/>
        </p:nvSpPr>
        <p:spPr>
          <a:xfrm>
            <a:off x="2788920" y="3831336"/>
            <a:ext cx="91440" cy="9144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944368" y="3785616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A2E4A"/>
                </a:solidFill>
              </a:rPr>
              <a:t>Addiction Rx App (2022) — </a:t>
            </a:r>
            <a:pPr algn="l" indent="0" marL="0">
              <a:buNone/>
            </a:pPr>
            <a:r>
              <a:rPr lang="en-US" sz="850" dirty="0">
                <a:solidFill>
                  <a:srgbClr val="6B7E8E"/>
                </a:solidFill>
              </a:rPr>
              <a:t>Clinical decision support – 140+ countries</a:t>
            </a:r>
            <a:endParaRPr lang="en-US" sz="850" dirty="0"/>
          </a:p>
        </p:txBody>
      </p:sp>
      <p:sp>
        <p:nvSpPr>
          <p:cNvPr id="26" name="Shape 23"/>
          <p:cNvSpPr/>
          <p:nvPr/>
        </p:nvSpPr>
        <p:spPr>
          <a:xfrm>
            <a:off x="2788920" y="4178808"/>
            <a:ext cx="91440" cy="9144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2944368" y="4133088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A2E4A"/>
                </a:solidFill>
              </a:rPr>
              <a:t>NAMAH Initiative (2023) — </a:t>
            </a:r>
            <a:pPr algn="l" indent="0" marL="0">
              <a:buNone/>
            </a:pPr>
            <a:r>
              <a:rPr lang="en-US" sz="850" dirty="0">
                <a:solidFill>
                  <a:srgbClr val="6B7E8E"/>
                </a:solidFill>
              </a:rPr>
              <a:t>Wellness resources for healthcare professionals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6583680" y="1600200"/>
            <a:ext cx="1170432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E0E8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6583680" y="1600200"/>
            <a:ext cx="1170432" cy="6400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6583680" y="1673352"/>
            <a:ext cx="1170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7377"/>
                </a:solidFill>
              </a:rPr>
              <a:t>100+</a:t>
            </a:r>
            <a:endParaRPr lang="en-US" sz="2200" dirty="0"/>
          </a:p>
        </p:txBody>
      </p:sp>
      <p:sp>
        <p:nvSpPr>
          <p:cNvPr id="31" name="Text 28"/>
          <p:cNvSpPr/>
          <p:nvPr/>
        </p:nvSpPr>
        <p:spPr>
          <a:xfrm>
            <a:off x="6583680" y="2148840"/>
            <a:ext cx="1170432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50" dirty="0">
                <a:solidFill>
                  <a:srgbClr val="6B7E8E"/>
                </a:solidFill>
              </a:rPr>
              <a:t>Publications</a:t>
            </a:r>
            <a:endParaRPr lang="en-US" sz="750" dirty="0"/>
          </a:p>
        </p:txBody>
      </p:sp>
      <p:sp>
        <p:nvSpPr>
          <p:cNvPr id="32" name="Shape 29"/>
          <p:cNvSpPr/>
          <p:nvPr/>
        </p:nvSpPr>
        <p:spPr>
          <a:xfrm>
            <a:off x="7845552" y="1600200"/>
            <a:ext cx="1170432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E0E8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3" name="Shape 30"/>
          <p:cNvSpPr/>
          <p:nvPr/>
        </p:nvSpPr>
        <p:spPr>
          <a:xfrm>
            <a:off x="7845552" y="1600200"/>
            <a:ext cx="1170432" cy="6400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7845552" y="1673352"/>
            <a:ext cx="1170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7377"/>
                </a:solidFill>
              </a:rPr>
              <a:t>10K+</a:t>
            </a:r>
            <a:endParaRPr lang="en-US" sz="2200" dirty="0"/>
          </a:p>
        </p:txBody>
      </p:sp>
      <p:sp>
        <p:nvSpPr>
          <p:cNvPr id="35" name="Text 32"/>
          <p:cNvSpPr/>
          <p:nvPr/>
        </p:nvSpPr>
        <p:spPr>
          <a:xfrm>
            <a:off x="7845552" y="2148840"/>
            <a:ext cx="1170432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50" dirty="0">
                <a:solidFill>
                  <a:srgbClr val="6B7E8E"/>
                </a:solidFill>
              </a:rPr>
              <a:t>HCPs Trained</a:t>
            </a:r>
            <a:endParaRPr lang="en-US" sz="750" dirty="0"/>
          </a:p>
        </p:txBody>
      </p:sp>
      <p:sp>
        <p:nvSpPr>
          <p:cNvPr id="36" name="Shape 33"/>
          <p:cNvSpPr/>
          <p:nvPr/>
        </p:nvSpPr>
        <p:spPr>
          <a:xfrm>
            <a:off x="6583680" y="2560320"/>
            <a:ext cx="1170432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E0E8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7" name="Shape 34"/>
          <p:cNvSpPr/>
          <p:nvPr/>
        </p:nvSpPr>
        <p:spPr>
          <a:xfrm>
            <a:off x="6583680" y="2560320"/>
            <a:ext cx="1170432" cy="640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6583680" y="2633472"/>
            <a:ext cx="1170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A020"/>
                </a:solidFill>
              </a:rPr>
              <a:t>140+</a:t>
            </a:r>
            <a:endParaRPr lang="en-US" sz="2200" dirty="0"/>
          </a:p>
        </p:txBody>
      </p:sp>
      <p:sp>
        <p:nvSpPr>
          <p:cNvPr id="39" name="Text 36"/>
          <p:cNvSpPr/>
          <p:nvPr/>
        </p:nvSpPr>
        <p:spPr>
          <a:xfrm>
            <a:off x="6583680" y="3108960"/>
            <a:ext cx="1170432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50" dirty="0">
                <a:solidFill>
                  <a:srgbClr val="6B7E8E"/>
                </a:solidFill>
              </a:rPr>
              <a:t>Countries (App)</a:t>
            </a:r>
            <a:endParaRPr lang="en-US" sz="750" dirty="0"/>
          </a:p>
        </p:txBody>
      </p:sp>
      <p:sp>
        <p:nvSpPr>
          <p:cNvPr id="40" name="Shape 37"/>
          <p:cNvSpPr/>
          <p:nvPr/>
        </p:nvSpPr>
        <p:spPr>
          <a:xfrm>
            <a:off x="7845552" y="2560320"/>
            <a:ext cx="1170432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E0E8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1" name="Shape 38"/>
          <p:cNvSpPr/>
          <p:nvPr/>
        </p:nvSpPr>
        <p:spPr>
          <a:xfrm>
            <a:off x="7845552" y="2560320"/>
            <a:ext cx="1170432" cy="640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7845552" y="2633472"/>
            <a:ext cx="1170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A020"/>
                </a:solidFill>
              </a:rPr>
              <a:t>5K+</a:t>
            </a:r>
            <a:endParaRPr lang="en-US" sz="2200" dirty="0"/>
          </a:p>
        </p:txBody>
      </p:sp>
      <p:sp>
        <p:nvSpPr>
          <p:cNvPr id="43" name="Text 40"/>
          <p:cNvSpPr/>
          <p:nvPr/>
        </p:nvSpPr>
        <p:spPr>
          <a:xfrm>
            <a:off x="7845552" y="3108960"/>
            <a:ext cx="1170432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750" dirty="0">
                <a:solidFill>
                  <a:srgbClr val="6B7E8E"/>
                </a:solidFill>
              </a:rPr>
              <a:t>eLearners</a:t>
            </a:r>
            <a:endParaRPr lang="en-US" sz="750" dirty="0"/>
          </a:p>
        </p:txBody>
      </p:sp>
      <p:sp>
        <p:nvSpPr>
          <p:cNvPr id="44" name="Text 41"/>
          <p:cNvSpPr/>
          <p:nvPr/>
        </p:nvSpPr>
        <p:spPr>
          <a:xfrm>
            <a:off x="2679192" y="4818888"/>
            <a:ext cx="6263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0BBCC"/>
                </a:solidFill>
              </a:rPr>
              <a:t>prabhatkumarchand@gmail.com</a:t>
            </a:r>
            <a:pPr algn="r" indent="0" marL="0">
              <a:buNone/>
            </a:pPr>
            <a:r>
              <a:rPr lang="en-US" sz="850" dirty="0">
                <a:solidFill>
                  <a:srgbClr val="A0BBCC"/>
                </a:solidFill>
              </a:rPr>
              <a:t>   |   vknnimhans.in   |   cam.nimhans.ac.in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2026-02-25T03:14:02Z</dcterms:created>
  <dcterms:modified xsi:type="dcterms:W3CDTF">2026-02-25T03:14:02Z</dcterms:modified>
</cp:coreProperties>
</file>